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0" r:id="rId7"/>
    <p:sldId id="265" r:id="rId8"/>
    <p:sldId id="261" r:id="rId9"/>
    <p:sldId id="262" r:id="rId10"/>
    <p:sldId id="263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1" d="100"/>
          <a:sy n="171" d="100"/>
        </p:scale>
        <p:origin x="4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6901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B3D3F-242D-22E5-D5C8-34751ABA2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0DC1BA-482C-207D-E0D9-F27DCF9871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5478E0-9293-9AC5-2166-B671F4B366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ED9600-ECB5-79B7-DEE5-3D06B87679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92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106A4-F29B-F6D8-C977-309384F5D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42133-BBD5-2901-6115-DC61E1486C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2458E5-41F4-416A-E863-6F0D3D8FE3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20E5B-B2BA-875D-F81C-B5361CF48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39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30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Saint Albans Amateur Radio Club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926080" y="1783080"/>
            <a:ext cx="3291840" cy="64008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Monthly Meeting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2026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74320" y="4709160"/>
            <a:ext cx="8595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Saint Albans Amateur Radio Club  ·  Vermont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96012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56032" y="0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0467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/>
              <a:t>DMR Fundamentals, by Matt, K1VVM</a:t>
            </a:r>
          </a:p>
          <a:p>
            <a:endParaRPr lang="en-US" dirty="0"/>
          </a:p>
          <a:p>
            <a:r>
              <a:rPr lang="en-US" dirty="0"/>
              <a:t>This is a DMR basics class to get an idea of the structure of DMR radio programming and how they interact with repeaters. I hope this clears up some confusion with DMR and the terms it uses.</a:t>
            </a:r>
          </a:p>
          <a:p>
            <a:endParaRPr lang="en-US" dirty="0"/>
          </a:p>
          <a:p>
            <a:r>
              <a:rPr lang="en-US" dirty="0"/>
              <a:t>The May program will be held by Alain, VA2WE | KD2WE, on how digital radio repeaters bridge to the internet, along with reviewing the new ADK Multiprotocol Reflector, which was implemented to help converge traffic between several communication modes, including D-Star, DMR, C4FM, and analog.</a:t>
            </a:r>
          </a:p>
          <a:p>
            <a:pPr marL="0" indent="0" algn="l">
              <a:buNone/>
            </a:pP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96012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56032" y="0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Agenda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143000"/>
            <a:ext cx="77724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Treasurer Report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DX Report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Contesting Report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Business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Business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96012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56032" y="0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Treasurer Report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0467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200" b="1" dirty="0"/>
              <a:t>Checking</a:t>
            </a:r>
          </a:p>
          <a:p>
            <a:r>
              <a:rPr lang="en-US" sz="1200" dirty="0"/>
              <a:t>Beginning balance: $1,915.18</a:t>
            </a:r>
          </a:p>
          <a:p>
            <a:r>
              <a:rPr lang="en-US" sz="1200" dirty="0"/>
              <a:t>Expenses: $24.75, Harland Clarke bank checks (new address)</a:t>
            </a:r>
          </a:p>
          <a:p>
            <a:r>
              <a:rPr lang="en-US" sz="1200" dirty="0"/>
              <a:t>Deposits: $0.00</a:t>
            </a:r>
          </a:p>
          <a:p>
            <a:r>
              <a:rPr lang="en-US" sz="1200" dirty="0"/>
              <a:t>Ending balance: $1,890.43</a:t>
            </a:r>
          </a:p>
          <a:p>
            <a:endParaRPr lang="en-US" sz="1200" dirty="0"/>
          </a:p>
          <a:p>
            <a:r>
              <a:rPr lang="en-US" sz="1200" b="1" dirty="0"/>
              <a:t>PayPal</a:t>
            </a:r>
          </a:p>
          <a:p>
            <a:r>
              <a:rPr lang="en-US" sz="1200" dirty="0"/>
              <a:t>Beginning and Ending balance: $104.80</a:t>
            </a:r>
          </a:p>
          <a:p>
            <a:endParaRPr lang="en-US" sz="1200" dirty="0"/>
          </a:p>
          <a:p>
            <a:r>
              <a:rPr lang="en-US" sz="1200" b="1" dirty="0"/>
              <a:t>Savings</a:t>
            </a:r>
          </a:p>
          <a:p>
            <a:r>
              <a:rPr lang="en-US" sz="1200" dirty="0"/>
              <a:t>Beginning balance: $1,023.96</a:t>
            </a:r>
          </a:p>
          <a:p>
            <a:r>
              <a:rPr lang="en-US" sz="1200" dirty="0"/>
              <a:t>Expenses: $0.00</a:t>
            </a:r>
          </a:p>
          <a:p>
            <a:r>
              <a:rPr lang="en-US" sz="1200" dirty="0"/>
              <a:t>Deposits: $0.00</a:t>
            </a:r>
          </a:p>
          <a:p>
            <a:r>
              <a:rPr lang="en-US" sz="1200" dirty="0"/>
              <a:t>Interest: $0.09</a:t>
            </a:r>
          </a:p>
          <a:p>
            <a:r>
              <a:rPr lang="en-US" sz="1200" dirty="0"/>
              <a:t>Ending balance: $1,024.05</a:t>
            </a:r>
          </a:p>
          <a:p>
            <a:endParaRPr lang="en-US" sz="1200" dirty="0"/>
          </a:p>
          <a:p>
            <a:r>
              <a:rPr lang="en-US" sz="1200" b="1" dirty="0"/>
              <a:t>Total</a:t>
            </a:r>
            <a:r>
              <a:rPr lang="en-US" sz="1200" dirty="0"/>
              <a:t>: $3,019.28</a:t>
            </a:r>
          </a:p>
        </p:txBody>
      </p:sp>
      <p:sp>
        <p:nvSpPr>
          <p:cNvPr id="6" name="Shape 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96012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56032" y="0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DX Report – Recently closed DXpeditions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0467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0A65ACD-A083-AB85-CFB8-E16CE12723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904255"/>
              </p:ext>
            </p:extLst>
          </p:nvPr>
        </p:nvGraphicFramePr>
        <p:xfrm>
          <a:off x="588505" y="1143000"/>
          <a:ext cx="7886700" cy="2011680"/>
        </p:xfrm>
        <a:graphic>
          <a:graphicData uri="http://schemas.openxmlformats.org/drawingml/2006/table">
            <a:tbl>
              <a:tblPr/>
              <a:tblGrid>
                <a:gridCol w="1971675">
                  <a:extLst>
                    <a:ext uri="{9D8B030D-6E8A-4147-A177-3AD203B41FA5}">
                      <a16:colId xmlns:a16="http://schemas.microsoft.com/office/drawing/2014/main" val="100861070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1508229733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622668175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9148498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DXpedition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QSO Total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Scale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Key Challenge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82413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3Y0K (Bouvet)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~102k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Mega / Top-10 needed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Weather + NA access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079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CY0S (Sable)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~103k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High-rate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Harsh weather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978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S21WD (Bangladesh)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~73k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Mid-scale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Noise + power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395578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1099B6A-48D3-5220-FC17-C640F0A77213}"/>
              </a:ext>
            </a:extLst>
          </p:cNvPr>
          <p:cNvSpPr txBox="1"/>
          <p:nvPr/>
        </p:nvSpPr>
        <p:spPr>
          <a:xfrm>
            <a:off x="588505" y="3559098"/>
            <a:ext cx="7211122" cy="1241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CY0S = best overall execution</a:t>
            </a:r>
            <a:endParaRPr lang="en-US" dirty="0"/>
          </a:p>
          <a:p>
            <a:r>
              <a:rPr lang="en-US" b="1" dirty="0"/>
              <a:t>3Y0K = highest demand, toughest conditions</a:t>
            </a:r>
            <a:endParaRPr lang="en-US" dirty="0"/>
          </a:p>
          <a:p>
            <a:r>
              <a:rPr lang="en-US" b="1" dirty="0"/>
              <a:t>S21WD = strong result despite infrastructure challenges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0A4D15-4578-4A83-3330-0D30D1DC9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158FD77-E43E-B2AC-6D1F-6056930F04AD}"/>
              </a:ext>
            </a:extLst>
          </p:cNvPr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6D980B2-CE0E-3476-AE99-8DA4D57578B3}"/>
              </a:ext>
            </a:extLst>
          </p:cNvPr>
          <p:cNvSpPr/>
          <p:nvPr/>
        </p:nvSpPr>
        <p:spPr>
          <a:xfrm>
            <a:off x="0" y="0"/>
            <a:ext cx="128016" cy="96012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F095D7F3-59B3-A803-5D21-BA575DF1E03C}"/>
              </a:ext>
            </a:extLst>
          </p:cNvPr>
          <p:cNvSpPr/>
          <p:nvPr/>
        </p:nvSpPr>
        <p:spPr>
          <a:xfrm>
            <a:off x="256032" y="0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DX Report – Upcoming DX	</a:t>
            </a:r>
            <a:endParaRPr lang="en-US" sz="30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8252FEC1-639B-38F3-9A9E-9E87C1A8E8C8}"/>
              </a:ext>
            </a:extLst>
          </p:cNvPr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1AC4DA-BA4C-ACE3-CD42-DA0CAEDA7075}"/>
              </a:ext>
            </a:extLst>
          </p:cNvPr>
          <p:cNvSpPr txBox="1"/>
          <p:nvPr/>
        </p:nvSpPr>
        <p:spPr>
          <a:xfrm>
            <a:off x="256032" y="1013162"/>
            <a:ext cx="44572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TX9W – Marquesas Islands (French Polynesia)</a:t>
            </a:r>
            <a:endParaRPr lang="en-US" sz="1400" dirty="0"/>
          </a:p>
          <a:p>
            <a:r>
              <a:rPr lang="en-US" sz="1400" i="1" dirty="0"/>
              <a:t>Apr 19 – Apr 30</a:t>
            </a:r>
            <a:endParaRPr lang="en-US" sz="1400" dirty="0"/>
          </a:p>
          <a:p>
            <a:r>
              <a:rPr lang="en-US" sz="1400" dirty="0"/>
              <a:t>→ </a:t>
            </a:r>
            <a:r>
              <a:rPr lang="en-US" sz="1400" b="1" dirty="0"/>
              <a:t>Major Pacific DXpedition</a:t>
            </a:r>
            <a:r>
              <a:rPr lang="en-US" sz="1400" dirty="0"/>
              <a:t>, rare-</a:t>
            </a:r>
            <a:r>
              <a:rPr lang="en-US" sz="1400" dirty="0" err="1"/>
              <a:t>ish</a:t>
            </a:r>
            <a:r>
              <a:rPr lang="en-US" sz="1400" dirty="0"/>
              <a:t>, strong NA interest  </a:t>
            </a:r>
          </a:p>
          <a:p>
            <a:endParaRPr lang="en-US" sz="1400" b="1" dirty="0"/>
          </a:p>
          <a:p>
            <a:r>
              <a:rPr lang="en-US" sz="1400" b="1" dirty="0"/>
              <a:t>T31TTT – Kanton Island (Kiribati)</a:t>
            </a:r>
            <a:endParaRPr lang="en-US" sz="1400" dirty="0"/>
          </a:p>
          <a:p>
            <a:r>
              <a:rPr lang="en-US" sz="1400" i="1" dirty="0"/>
              <a:t>Early–mid April (ongoing)</a:t>
            </a:r>
            <a:endParaRPr lang="en-US" sz="1400" dirty="0"/>
          </a:p>
          <a:p>
            <a:r>
              <a:rPr lang="en-US" sz="1400" dirty="0"/>
              <a:t>→ Rare Central Pacific; ops can be intermittent/logistics-driven</a:t>
            </a:r>
          </a:p>
          <a:p>
            <a:endParaRPr lang="en-US" sz="1400" b="1" dirty="0"/>
          </a:p>
          <a:p>
            <a:r>
              <a:rPr lang="en-US" sz="1400" b="1" dirty="0"/>
              <a:t>C5C / C5D – The Gambia</a:t>
            </a:r>
            <a:endParaRPr lang="en-US" sz="1400" dirty="0"/>
          </a:p>
          <a:p>
            <a:r>
              <a:rPr lang="en-US" sz="1400" i="1" dirty="0"/>
              <a:t>Apr 15 – May 8</a:t>
            </a:r>
            <a:endParaRPr lang="en-US" sz="1400" dirty="0"/>
          </a:p>
          <a:p>
            <a:r>
              <a:rPr lang="en-US" sz="1400" dirty="0"/>
              <a:t>→ Multi-op style activity; good EU/NA paths, multiple modes  </a:t>
            </a:r>
          </a:p>
          <a:p>
            <a:endParaRPr lang="en-US" sz="1400" b="1" dirty="0"/>
          </a:p>
          <a:p>
            <a:r>
              <a:rPr lang="en-US" sz="1400" b="1" dirty="0"/>
              <a:t>C5B – Bijol Islands (IOTA AF-060, Gambia)</a:t>
            </a:r>
            <a:endParaRPr lang="en-US" sz="1400" dirty="0"/>
          </a:p>
          <a:p>
            <a:r>
              <a:rPr lang="en-US" sz="1400" i="1" dirty="0"/>
              <a:t>Apr 24 – May 8</a:t>
            </a:r>
            <a:endParaRPr lang="en-US" sz="1400" dirty="0"/>
          </a:p>
          <a:p>
            <a:r>
              <a:rPr lang="en-US" sz="1400" dirty="0"/>
              <a:t>→ </a:t>
            </a:r>
            <a:r>
              <a:rPr lang="en-US" sz="1400" b="1" dirty="0"/>
              <a:t>IOTA-focused activation</a:t>
            </a:r>
            <a:r>
              <a:rPr lang="en-US" sz="1400" dirty="0"/>
              <a:t> layered on top of mainland Gambia ops 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D3089A-F5AA-A3BC-4417-7B36472B27F3}"/>
              </a:ext>
            </a:extLst>
          </p:cNvPr>
          <p:cNvSpPr txBox="1"/>
          <p:nvPr/>
        </p:nvSpPr>
        <p:spPr>
          <a:xfrm>
            <a:off x="4795024" y="960120"/>
            <a:ext cx="427463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JD1 (JG8NQJ/JD1) – Minami Torishima</a:t>
            </a:r>
            <a:endParaRPr lang="en-US" sz="1400" dirty="0"/>
          </a:p>
          <a:p>
            <a:r>
              <a:rPr lang="en-US" sz="1400" i="1" dirty="0"/>
              <a:t>Feb 26 – May 15</a:t>
            </a:r>
            <a:endParaRPr lang="en-US" sz="1400" dirty="0"/>
          </a:p>
          <a:p>
            <a:r>
              <a:rPr lang="en-US" sz="1400" dirty="0"/>
              <a:t>→ Remote Pacific entity; </a:t>
            </a:r>
            <a:r>
              <a:rPr lang="en-US" sz="1400" b="1" dirty="0"/>
              <a:t>sporadic but valuable fills</a:t>
            </a:r>
            <a:r>
              <a:rPr lang="en-US" sz="1400" dirty="0"/>
              <a:t> on higher bands  </a:t>
            </a:r>
          </a:p>
          <a:p>
            <a:endParaRPr lang="en-US" sz="1400" b="1" dirty="0"/>
          </a:p>
          <a:p>
            <a:r>
              <a:rPr lang="en-US" sz="1400" b="1" dirty="0"/>
              <a:t>9G5CC / 9G5RR / 9G5ZP – Ghana (+ Abokwa Island)</a:t>
            </a:r>
            <a:endParaRPr lang="en-US" sz="1400" dirty="0"/>
          </a:p>
          <a:p>
            <a:r>
              <a:rPr lang="en-US" sz="1400" i="1" dirty="0"/>
              <a:t>March – April (tails into your window)</a:t>
            </a:r>
            <a:endParaRPr lang="en-US" sz="1400" dirty="0"/>
          </a:p>
          <a:p>
            <a:r>
              <a:rPr lang="en-US" sz="1400" dirty="0"/>
              <a:t>→ West Africa presence; some IOTA component  </a:t>
            </a:r>
          </a:p>
          <a:p>
            <a:endParaRPr lang="en-US" sz="1400" b="1" dirty="0"/>
          </a:p>
          <a:p>
            <a:r>
              <a:rPr lang="en-US" sz="1400" b="1" dirty="0"/>
              <a:t>AU2M – Arnala Island (AS-169, India)</a:t>
            </a:r>
            <a:endParaRPr lang="en-US" sz="1400" dirty="0"/>
          </a:p>
          <a:p>
            <a:r>
              <a:rPr lang="en-US" sz="1400" i="1" dirty="0"/>
              <a:t>May 1 – May 3</a:t>
            </a:r>
            <a:endParaRPr lang="en-US" sz="1400" dirty="0"/>
          </a:p>
          <a:p>
            <a:r>
              <a:rPr lang="en-US" sz="1400" dirty="0"/>
              <a:t>→ Short-duration </a:t>
            </a:r>
            <a:r>
              <a:rPr lang="en-US" sz="1400" b="1" dirty="0"/>
              <a:t>IOTA activation</a:t>
            </a:r>
            <a:r>
              <a:rPr lang="en-US" sz="1400" dirty="0"/>
              <a:t>, useful for band/mode fills </a:t>
            </a:r>
          </a:p>
        </p:txBody>
      </p:sp>
      <p:pic>
        <p:nvPicPr>
          <p:cNvPr id="1025" name="Picture 1" descr="NEW (May03)">
            <a:extLst>
              <a:ext uri="{FF2B5EF4-FFF2-40B4-BE49-F238E27FC236}">
                <a16:creationId xmlns:a16="http://schemas.microsoft.com/office/drawing/2014/main" id="{F4E53E2A-8600-3DCE-A935-0445B2193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4800" cy="16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NEW (May03)">
            <a:extLst>
              <a:ext uri="{FF2B5EF4-FFF2-40B4-BE49-F238E27FC236}">
                <a16:creationId xmlns:a16="http://schemas.microsoft.com/office/drawing/2014/main" id="{368EB620-97A0-74DF-D412-ADAF9F231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4800" cy="16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0749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" y="0"/>
            <a:ext cx="9144000" cy="9601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96012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56032" y="0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Contesting Report – CQ WW WPX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031BF0-40AC-8E7C-95AC-54364D08D206}"/>
              </a:ext>
            </a:extLst>
          </p:cNvPr>
          <p:cNvSpPr txBox="1"/>
          <p:nvPr/>
        </p:nvSpPr>
        <p:spPr>
          <a:xfrm>
            <a:off x="646771" y="1204332"/>
            <a:ext cx="341227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CONDITIONS</a:t>
            </a:r>
          </a:p>
          <a:p>
            <a:r>
              <a:rPr lang="en-US" dirty="0"/>
              <a:t>• SFI ~140–170 (good, not peak)</a:t>
            </a:r>
          </a:p>
          <a:p>
            <a:r>
              <a:rPr lang="en-US" dirty="0"/>
              <a:t>• Kp 2–4 (mostly quiet)</a:t>
            </a:r>
          </a:p>
          <a:p>
            <a:endParaRPr lang="en-US" dirty="0"/>
          </a:p>
          <a:p>
            <a:r>
              <a:rPr lang="en-US" dirty="0"/>
              <a:t>BANDS</a:t>
            </a:r>
          </a:p>
          <a:p>
            <a:r>
              <a:rPr lang="en-US" dirty="0"/>
              <a:t>• 15m ⭐ Best overall</a:t>
            </a:r>
          </a:p>
          <a:p>
            <a:r>
              <a:rPr lang="en-US" dirty="0"/>
              <a:t>• 20m Reliable, crowded</a:t>
            </a:r>
          </a:p>
          <a:p>
            <a:r>
              <a:rPr lang="en-US" dirty="0"/>
              <a:t>• 10m Midday openings</a:t>
            </a:r>
          </a:p>
          <a:p>
            <a:r>
              <a:rPr lang="en-US" dirty="0"/>
              <a:t>• 40m Strong nights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38A82F-75B3-F243-7929-382489E52811}"/>
              </a:ext>
            </a:extLst>
          </p:cNvPr>
          <p:cNvSpPr txBox="1"/>
          <p:nvPr/>
        </p:nvSpPr>
        <p:spPr>
          <a:xfrm>
            <a:off x="4244898" y="1204332"/>
            <a:ext cx="425233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ACTIVITY</a:t>
            </a:r>
          </a:p>
          <a:p>
            <a:r>
              <a:rPr lang="en-US" dirty="0"/>
              <a:t>• High global participation</a:t>
            </a:r>
          </a:p>
          <a:p>
            <a:r>
              <a:rPr lang="en-US" dirty="0"/>
              <a:t>• Manageable pileups</a:t>
            </a:r>
          </a:p>
          <a:p>
            <a:r>
              <a:rPr lang="en-US" dirty="0"/>
              <a:t>• Good for small stations</a:t>
            </a:r>
          </a:p>
          <a:p>
            <a:endParaRPr lang="en-US" dirty="0"/>
          </a:p>
          <a:p>
            <a:r>
              <a:rPr lang="en-US" dirty="0"/>
              <a:t>VERMONT ANGLE</a:t>
            </a:r>
          </a:p>
          <a:p>
            <a:r>
              <a:rPr lang="en-US" dirty="0"/>
              <a:t>• EU best: 15m/20m late morning–afternoon</a:t>
            </a:r>
          </a:p>
          <a:p>
            <a:r>
              <a:rPr lang="en-US" dirty="0"/>
              <a:t>• SA strong on 10m/15m midday</a:t>
            </a:r>
          </a:p>
          <a:p>
            <a:r>
              <a:rPr lang="en-US" dirty="0"/>
              <a:t>• Evenings: 40m reliable</a:t>
            </a:r>
          </a:p>
          <a:p>
            <a:r>
              <a:rPr lang="en-US" dirty="0"/>
              <a:t>• Modest stations performed well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EDA849-F7B7-2AA3-242E-745A96E243FF}"/>
              </a:ext>
            </a:extLst>
          </p:cNvPr>
          <p:cNvSpPr txBox="1"/>
          <p:nvPr/>
        </p:nvSpPr>
        <p:spPr>
          <a:xfrm>
            <a:off x="434898" y="4394423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Takeaway: Good conditions; 15m + 20m carried. Accessible contest weekend.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101F95-9BD4-D0F6-CC3A-4B0F6BB32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143F311-F3E7-FF40-6169-8132A40D9A64}"/>
              </a:ext>
            </a:extLst>
          </p:cNvPr>
          <p:cNvSpPr/>
          <p:nvPr/>
        </p:nvSpPr>
        <p:spPr>
          <a:xfrm>
            <a:off x="27432" y="0"/>
            <a:ext cx="9144000" cy="9601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A7037EF-41CC-4356-C25A-FED944BC8FAA}"/>
              </a:ext>
            </a:extLst>
          </p:cNvPr>
          <p:cNvSpPr/>
          <p:nvPr/>
        </p:nvSpPr>
        <p:spPr>
          <a:xfrm>
            <a:off x="0" y="0"/>
            <a:ext cx="128016" cy="96012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E5ABEE5B-FC3F-5F3A-7435-8BF0AD9DB7ED}"/>
              </a:ext>
            </a:extLst>
          </p:cNvPr>
          <p:cNvSpPr/>
          <p:nvPr/>
        </p:nvSpPr>
        <p:spPr>
          <a:xfrm>
            <a:off x="256032" y="0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Contesting Report – Upcoming Contests</a:t>
            </a:r>
            <a:endParaRPr lang="en-US" sz="30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52A02F5F-99E2-7468-2971-8BCB5078E6AE}"/>
              </a:ext>
            </a:extLst>
          </p:cNvPr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826AAA-2DEC-BB96-7368-EBE07D2A7596}"/>
              </a:ext>
            </a:extLst>
          </p:cNvPr>
          <p:cNvSpPr txBox="1"/>
          <p:nvPr/>
        </p:nvSpPr>
        <p:spPr>
          <a:xfrm>
            <a:off x="349405" y="1152293"/>
            <a:ext cx="26465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🗓️ </a:t>
            </a:r>
          </a:p>
          <a:p>
            <a:r>
              <a:rPr lang="en-US" b="1" dirty="0"/>
              <a:t>Apr 11–12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Mississippi QSO Party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New Mexico QSO Party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JIDX CW </a:t>
            </a:r>
            <a:r>
              <a:rPr lang="en-US" i="1" dirty="0"/>
              <a:t>(DX)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66972D-FFCE-3CFE-D182-AD3A631D3D56}"/>
              </a:ext>
            </a:extLst>
          </p:cNvPr>
          <p:cNvSpPr txBox="1"/>
          <p:nvPr/>
        </p:nvSpPr>
        <p:spPr>
          <a:xfrm>
            <a:off x="2995961" y="1152293"/>
            <a:ext cx="33602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🗓️ </a:t>
            </a:r>
          </a:p>
          <a:p>
            <a:r>
              <a:rPr lang="en-US" b="1" dirty="0"/>
              <a:t>Apr 18–19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North Dakota QSO Party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Holyland DX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ARRL Rookie Roundup </a:t>
            </a:r>
            <a:r>
              <a:rPr lang="en-US" i="1" dirty="0"/>
              <a:t>(Phone)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667FF8-ED2A-22BC-09CC-28C89BCD395A}"/>
              </a:ext>
            </a:extLst>
          </p:cNvPr>
          <p:cNvSpPr txBox="1"/>
          <p:nvPr/>
        </p:nvSpPr>
        <p:spPr>
          <a:xfrm>
            <a:off x="6356195" y="1152293"/>
            <a:ext cx="23714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🗓️ </a:t>
            </a:r>
          </a:p>
          <a:p>
            <a:r>
              <a:rPr lang="en-US" b="1" dirty="0"/>
              <a:t>Apr 25–26 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Florida QSO Party (BEST)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SP DX RTTY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F6B8A5-E9E6-AC49-2595-81C2218434FA}"/>
              </a:ext>
            </a:extLst>
          </p:cNvPr>
          <p:cNvSpPr txBox="1"/>
          <p:nvPr/>
        </p:nvSpPr>
        <p:spPr>
          <a:xfrm>
            <a:off x="349406" y="2821794"/>
            <a:ext cx="39921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🎯 </a:t>
            </a:r>
          </a:p>
          <a:p>
            <a:r>
              <a:rPr lang="en-US" b="1" dirty="0"/>
              <a:t>Vermont Advantage</a:t>
            </a:r>
          </a:p>
          <a:p>
            <a:r>
              <a:rPr lang="en-US" dirty="0"/>
              <a:t>Rare multiplier → high demand</a:t>
            </a:r>
          </a:p>
          <a:p>
            <a:r>
              <a:rPr lang="en-US" dirty="0"/>
              <a:t>Best bands: </a:t>
            </a:r>
            <a:r>
              <a:rPr lang="en-US" b="1" dirty="0"/>
              <a:t>20m / 40m</a:t>
            </a:r>
            <a:r>
              <a:rPr lang="en-US" dirty="0"/>
              <a:t>, emerging </a:t>
            </a:r>
            <a:r>
              <a:rPr lang="en-US" b="1" dirty="0"/>
              <a:t>15m</a:t>
            </a:r>
            <a:endParaRPr lang="en-US" dirty="0"/>
          </a:p>
          <a:p>
            <a:r>
              <a:rPr lang="en-US" dirty="0"/>
              <a:t>Strategy: </a:t>
            </a:r>
            <a:r>
              <a:rPr lang="en-US" b="1" dirty="0"/>
              <a:t>Run QSO parties, S&amp;P DX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25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96012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56032" y="0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Old Business – Q1 Rag Chew @ Tim’s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151607-FF16-FDCD-983E-0C1EC13BD5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927318"/>
            <a:ext cx="5564551" cy="408896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0124453-1DAF-17C5-7FAB-66C25FC40754}"/>
              </a:ext>
            </a:extLst>
          </p:cNvPr>
          <p:cNvSpPr txBox="1"/>
          <p:nvPr/>
        </p:nvSpPr>
        <p:spPr>
          <a:xfrm>
            <a:off x="5969620" y="1033346"/>
            <a:ext cx="312234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L-R</a:t>
            </a:r>
          </a:p>
          <a:p>
            <a:r>
              <a:rPr lang="en-US" dirty="0"/>
              <a:t>N1GTC, Greg</a:t>
            </a:r>
          </a:p>
          <a:p>
            <a:r>
              <a:rPr lang="en-US" dirty="0"/>
              <a:t>NJ1S, Eric</a:t>
            </a:r>
          </a:p>
          <a:p>
            <a:r>
              <a:rPr lang="en-US" dirty="0"/>
              <a:t>N1FBZ, Mike</a:t>
            </a:r>
          </a:p>
          <a:p>
            <a:r>
              <a:rPr lang="en-US" dirty="0"/>
              <a:t>KC1ZGJ, Brandon</a:t>
            </a:r>
          </a:p>
          <a:p>
            <a:r>
              <a:rPr lang="en-US" dirty="0"/>
              <a:t>KE2ICI, Dylan</a:t>
            </a:r>
          </a:p>
          <a:p>
            <a:r>
              <a:rPr lang="en-US" dirty="0"/>
              <a:t>K2KI, Bob</a:t>
            </a:r>
          </a:p>
          <a:p>
            <a:r>
              <a:rPr lang="en-US" dirty="0"/>
              <a:t>KB1CNQ, Danielle</a:t>
            </a:r>
          </a:p>
          <a:p>
            <a:r>
              <a:rPr lang="en-US" dirty="0"/>
              <a:t>N1ARN, Arn</a:t>
            </a:r>
          </a:p>
          <a:p>
            <a:r>
              <a:rPr lang="en-US" dirty="0"/>
              <a:t>K9JY, Scot</a:t>
            </a:r>
          </a:p>
          <a:p>
            <a:r>
              <a:rPr lang="en-US" dirty="0"/>
              <a:t>N1KJ, Peter</a:t>
            </a:r>
          </a:p>
          <a:p>
            <a:r>
              <a:rPr lang="en-US" dirty="0"/>
              <a:t>KC1JAW, Rick</a:t>
            </a:r>
          </a:p>
          <a:p>
            <a:r>
              <a:rPr lang="en-US" dirty="0"/>
              <a:t>AC1RI, Matthias (took picture)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960120"/>
          </a:xfrm>
          <a:prstGeom prst="rect">
            <a:avLst/>
          </a:prstGeom>
          <a:solidFill>
            <a:srgbClr val="BF0000"/>
          </a:solidFill>
          <a:ln w="12700">
            <a:solidFill>
              <a:srgbClr val="BF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56032" y="0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 Business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0467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ARRL Open House – April 18</a:t>
            </a:r>
            <a:r>
              <a:rPr lang="en-US" b="1" baseline="30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</a:t>
            </a: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– 9:00 AM to 10:30 AM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itchFamily="34" charset="0"/>
                <a:cs typeface="Calibri" pitchFamily="34" charset="-120"/>
              </a:rPr>
              <a:t>Purpose is to </a:t>
            </a:r>
            <a:r>
              <a:rPr lang="en-US" dirty="0">
                <a:latin typeface="Calibri" pitchFamily="34" charset="0"/>
                <a:cs typeface="Calibri" pitchFamily="34" charset="-120"/>
              </a:rPr>
              <a:t>invite people to see ham radio demonstrated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itchFamily="34" charset="0"/>
                <a:cs typeface="Calibri" pitchFamily="34" charset="-120"/>
              </a:rPr>
              <a:t>STARC will use this opportunity for members to come and see</a:t>
            </a:r>
            <a:r>
              <a:rPr lang="en-US" dirty="0">
                <a:latin typeface="Calibri" pitchFamily="34" charset="0"/>
                <a:cs typeface="Calibri" pitchFamily="34" charset="-120"/>
              </a:rPr>
              <a:t> an operating station.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itchFamily="34" charset="0"/>
                <a:cs typeface="Calibri" pitchFamily="34" charset="-120"/>
              </a:rPr>
              <a:t>NJ1S providing the transceiver, K9JY providing the antenna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  <a:cs typeface="Calibri" pitchFamily="34" charset="-120"/>
              </a:rPr>
              <a:t>This will be at the St. Albans VFW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  <a:cs typeface="Calibri" pitchFamily="34" charset="-120"/>
              </a:rPr>
              <a:t>Emails going out next Monday for it, along with the VE session information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>
              <a:latin typeface="Calibri" pitchFamily="34" charset="0"/>
              <a:cs typeface="Calibri" pitchFamily="34" charset="-120"/>
            </a:endParaRPr>
          </a:p>
          <a:p>
            <a:pPr algn="l"/>
            <a:r>
              <a:rPr lang="en-US" sz="1800" b="1" dirty="0">
                <a:latin typeface="Calibri" pitchFamily="34" charset="0"/>
                <a:cs typeface="Calibri" pitchFamily="34" charset="-120"/>
              </a:rPr>
              <a:t>May Operating Event – Parks On the Air (POTA)</a:t>
            </a:r>
            <a:endParaRPr lang="en-US" sz="1800" dirty="0">
              <a:latin typeface="Calibri" pitchFamily="34" charset="0"/>
              <a:cs typeface="Calibri" pitchFamily="34" charset="-12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itchFamily="34" charset="0"/>
                <a:cs typeface="Calibri" pitchFamily="34" charset="-120"/>
              </a:rPr>
              <a:t>May 16</a:t>
            </a:r>
            <a:r>
              <a:rPr lang="en-US" sz="1800" baseline="30000" dirty="0">
                <a:latin typeface="Calibri" pitchFamily="34" charset="0"/>
                <a:cs typeface="Calibri" pitchFamily="34" charset="-120"/>
              </a:rPr>
              <a:t>th</a:t>
            </a:r>
            <a:r>
              <a:rPr lang="en-US" sz="1800" dirty="0">
                <a:latin typeface="Calibri" pitchFamily="34" charset="0"/>
                <a:cs typeface="Calibri" pitchFamily="34" charset="-120"/>
              </a:rPr>
              <a:t> (Saturday)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  <a:cs typeface="Calibri" pitchFamily="34" charset="-120"/>
              </a:rPr>
              <a:t>Recommend a location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itchFamily="34" charset="0"/>
                <a:cs typeface="Calibri" pitchFamily="34" charset="-120"/>
              </a:rPr>
              <a:t>Volunteers to bring a station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770</Words>
  <Application>Microsoft Macintosh PowerPoint</Application>
  <PresentationFormat>On-screen Show (16:9)</PresentationFormat>
  <Paragraphs>159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STARC Monthly Meeting</dc:title>
  <dc:subject>PptxGenJS Presentation</dc:subject>
  <dc:creator>PptxGenJS</dc:creator>
  <cp:lastModifiedBy>Scot Herrick</cp:lastModifiedBy>
  <cp:revision>3</cp:revision>
  <dcterms:created xsi:type="dcterms:W3CDTF">2026-04-04T18:33:27Z</dcterms:created>
  <dcterms:modified xsi:type="dcterms:W3CDTF">2026-04-08T16:43:25Z</dcterms:modified>
</cp:coreProperties>
</file>