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3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5" r:id="rId8"/>
    <p:sldId id="27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0"/>
    <p:restoredTop sz="94686"/>
  </p:normalViewPr>
  <p:slideViewPr>
    <p:cSldViewPr snapToGrid="0">
      <p:cViewPr varScale="1">
        <p:scale>
          <a:sx n="154" d="100"/>
          <a:sy n="154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B3060-92D0-0549-B336-8BF9AE47A7DB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A6B5-BD54-9646-A8D1-FE338CC4D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93A6B5-BD54-9646-A8D1-FE338CC4DE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1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3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8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97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22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78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88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6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2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8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9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0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4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0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3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9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1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AC3B9-AD9C-C209-35B2-23F8421912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STARC March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9DD40-2E01-20D0-6DB7-EA75E25BE6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March 12, 2026</a:t>
            </a:r>
          </a:p>
        </p:txBody>
      </p:sp>
    </p:spTree>
    <p:extLst>
      <p:ext uri="{BB962C8B-B14F-4D97-AF65-F5344CB8AC3E}">
        <p14:creationId xmlns:p14="http://schemas.microsoft.com/office/powerpoint/2010/main" val="367009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E62F-764B-B84B-CCF5-E8516F64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Business – STARC 2026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3F04-C19D-7E3A-FEF9-C5B19614C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Interest Survey Ranked</a:t>
            </a:r>
          </a:p>
          <a:p>
            <a:r>
              <a:rPr lang="en-US" dirty="0"/>
              <a:t>Proposed Programs by Month</a:t>
            </a:r>
          </a:p>
          <a:p>
            <a:r>
              <a:rPr lang="en-US" dirty="0"/>
              <a:t>Proposed Operating Events by Month</a:t>
            </a:r>
          </a:p>
          <a:p>
            <a:r>
              <a:rPr lang="en-US" dirty="0"/>
              <a:t>Proposed quarterly in-person events</a:t>
            </a:r>
          </a:p>
        </p:txBody>
      </p:sp>
    </p:spTree>
    <p:extLst>
      <p:ext uri="{BB962C8B-B14F-4D97-AF65-F5344CB8AC3E}">
        <p14:creationId xmlns:p14="http://schemas.microsoft.com/office/powerpoint/2010/main" val="63153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1A3A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65760" y="45720"/>
            <a:ext cx="114300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All 19 Interests — Ranked by Member Votes  (18 responses)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41832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DXing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964692"/>
            <a:ext cx="804672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548872" y="950976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" y="1202436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8600" y="1229868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Field Day</a:t>
            </a:r>
          </a:p>
        </p:txBody>
      </p:sp>
      <p:sp>
        <p:nvSpPr>
          <p:cNvPr id="9" name="Rectangle 8"/>
          <p:cNvSpPr/>
          <p:nvPr/>
        </p:nvSpPr>
        <p:spPr>
          <a:xfrm>
            <a:off x="3429000" y="1252728"/>
            <a:ext cx="625856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9760712" y="1239012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1517904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Public Service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1540763"/>
            <a:ext cx="625856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760712" y="1527048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" y="1778508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228600" y="1805940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VE Examiner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9000" y="1828800"/>
            <a:ext cx="625856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9760712" y="1815084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2093975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Rag Chewing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9000" y="2116836"/>
            <a:ext cx="536448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866632" y="2103120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1440" y="2354580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228600" y="2382012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Net Operator / Participation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29000" y="2404872"/>
            <a:ext cx="536448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8866632" y="2391156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2670048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FT8 / FT4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29000" y="2692908"/>
            <a:ext cx="536448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8866632" y="2679192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6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" y="2930652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28600" y="2958084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 b="1">
                <a:solidFill>
                  <a:srgbClr val="444444"/>
                </a:solidFill>
                <a:latin typeface="Calibri"/>
              </a:rPr>
              <a:t>POTA (Parks on the Air)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429000" y="2980944"/>
            <a:ext cx="5364480" cy="17830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8866632" y="2967228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2E7D4F"/>
                </a:solidFill>
                <a:latin typeface="Calibri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3246120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Other Digital Modes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429000" y="3268980"/>
            <a:ext cx="4470400" cy="178308"/>
          </a:xfrm>
          <a:prstGeom prst="rect">
            <a:avLst/>
          </a:prstGeom>
          <a:solidFill>
            <a:srgbClr val="E07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7972552" y="3255264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E07B27"/>
                </a:solidFill>
                <a:latin typeface="Calibri"/>
              </a:rPr>
              <a:t>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440" y="3506724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28600" y="3534156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ARES (EmComm)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29000" y="3557016"/>
            <a:ext cx="4470400" cy="178308"/>
          </a:xfrm>
          <a:prstGeom prst="rect">
            <a:avLst/>
          </a:prstGeom>
          <a:solidFill>
            <a:srgbClr val="E07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7972552" y="3543300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E07B27"/>
                </a:solidFill>
                <a:latin typeface="Calibri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28600" y="3822192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Other (QRP, CW, VHF/UHF)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429000" y="3845052"/>
            <a:ext cx="4470400" cy="178308"/>
          </a:xfrm>
          <a:prstGeom prst="rect">
            <a:avLst/>
          </a:prstGeom>
          <a:solidFill>
            <a:srgbClr val="E07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7972552" y="3831336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E07B27"/>
                </a:solidFill>
                <a:latin typeface="Calibri"/>
              </a:rPr>
              <a:t>5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1440" y="4082796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3" name="TextBox 42"/>
          <p:cNvSpPr txBox="1"/>
          <p:nvPr/>
        </p:nvSpPr>
        <p:spPr>
          <a:xfrm>
            <a:off x="228600" y="4110228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Satellite Communications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429000" y="4133087"/>
            <a:ext cx="3576320" cy="178308"/>
          </a:xfrm>
          <a:prstGeom prst="rect">
            <a:avLst/>
          </a:prstGeom>
          <a:solidFill>
            <a:srgbClr val="E07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7078472" y="4119372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E07B27"/>
                </a:solidFill>
                <a:latin typeface="Calibri"/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8600" y="4398264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Contesting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429000" y="4421124"/>
            <a:ext cx="2682240" cy="178308"/>
          </a:xfrm>
          <a:prstGeom prst="rect">
            <a:avLst/>
          </a:prstGeom>
          <a:solidFill>
            <a:srgbClr val="E07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6184392" y="4407408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E07B27"/>
                </a:solidFill>
                <a:latin typeface="Calibri"/>
              </a:rPr>
              <a:t>3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1440" y="4658868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228600" y="4686300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Grid Square Hunting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429000" y="4709159"/>
            <a:ext cx="1788160" cy="17830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5290312" y="4695444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8E8E8E"/>
                </a:solidFill>
                <a:latin typeface="Calibri"/>
              </a:rPr>
              <a:t>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8600" y="4974336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SOTA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429000" y="4997196"/>
            <a:ext cx="1788160" cy="17830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5" name="TextBox 54"/>
          <p:cNvSpPr txBox="1"/>
          <p:nvPr/>
        </p:nvSpPr>
        <p:spPr>
          <a:xfrm>
            <a:off x="5290312" y="4983480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8E8E8E"/>
                </a:solidFill>
                <a:latin typeface="Calibri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1440" y="5234940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228600" y="5262372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County Hunting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429000" y="5285231"/>
            <a:ext cx="894080" cy="17830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4396232" y="5271516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8E8E8E"/>
                </a:solidFill>
                <a:latin typeface="Calibri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28600" y="5550408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Fox Hunting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429000" y="5573268"/>
            <a:ext cx="894080" cy="17830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4396232" y="5559552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8E8E8E"/>
                </a:solidFill>
                <a:latin typeface="Calibri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1440" y="5811012"/>
            <a:ext cx="11978640" cy="28803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228600" y="5838444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Moon Bounce (EME)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429000" y="5861304"/>
            <a:ext cx="894080" cy="17830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4396232" y="5847588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8E8E8E"/>
                </a:solidFill>
                <a:latin typeface="Calibri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8600" y="6126480"/>
            <a:ext cx="3063240" cy="2331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950">
                <a:solidFill>
                  <a:srgbClr val="444444"/>
                </a:solidFill>
                <a:latin typeface="Calibri"/>
              </a:rPr>
              <a:t>Other Awards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29000" y="6149340"/>
            <a:ext cx="894080" cy="17830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TextBox 68"/>
          <p:cNvSpPr txBox="1"/>
          <p:nvPr/>
        </p:nvSpPr>
        <p:spPr>
          <a:xfrm>
            <a:off x="4396232" y="6135624"/>
            <a:ext cx="320040" cy="2148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sz="900" b="1">
                <a:solidFill>
                  <a:srgbClr val="8E8E8E"/>
                </a:solidFill>
                <a:latin typeface="Calibri"/>
              </a:rPr>
              <a:t>1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383280" y="914400"/>
            <a:ext cx="27432" cy="547268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Rectangle 70"/>
          <p:cNvSpPr/>
          <p:nvPr/>
        </p:nvSpPr>
        <p:spPr>
          <a:xfrm>
            <a:off x="274320" y="6492240"/>
            <a:ext cx="201168" cy="201168"/>
          </a:xfrm>
          <a:prstGeom prst="rect">
            <a:avLst/>
          </a:prstGeom>
          <a:solidFill>
            <a:srgbClr val="2E7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548640" y="6492240"/>
            <a:ext cx="27432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0" i="0">
                <a:solidFill>
                  <a:srgbClr val="444444"/>
                </a:solidFill>
                <a:latin typeface="Calibri"/>
              </a:rPr>
              <a:t>HIGH priority (6+ votes)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74720" y="6492240"/>
            <a:ext cx="201168" cy="201168"/>
          </a:xfrm>
          <a:prstGeom prst="rect">
            <a:avLst/>
          </a:prstGeom>
          <a:solidFill>
            <a:srgbClr val="E07B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3749039" y="6492240"/>
            <a:ext cx="27432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0" i="0">
                <a:solidFill>
                  <a:srgbClr val="444444"/>
                </a:solidFill>
                <a:latin typeface="Calibri"/>
              </a:rPr>
              <a:t>MED priority (3–5 votes)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675120" y="6492240"/>
            <a:ext cx="201168" cy="201168"/>
          </a:xfrm>
          <a:prstGeom prst="rect">
            <a:avLst/>
          </a:prstGeom>
          <a:solidFill>
            <a:srgbClr val="8E8E8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6949440" y="6492240"/>
            <a:ext cx="274320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0" i="0">
                <a:solidFill>
                  <a:srgbClr val="444444"/>
                </a:solidFill>
                <a:latin typeface="Calibri"/>
              </a:rPr>
              <a:t>LOW priority (1–2 votes)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7B00B5B-DEC8-8C1E-CB50-395FE6072862}"/>
              </a:ext>
            </a:extLst>
          </p:cNvPr>
          <p:cNvSpPr txBox="1"/>
          <p:nvPr/>
        </p:nvSpPr>
        <p:spPr>
          <a:xfrm>
            <a:off x="365760" y="43434"/>
            <a:ext cx="11430000" cy="731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600" b="1" i="0">
                <a:solidFill>
                  <a:srgbClr val="FFFFFF"/>
                </a:solidFill>
                <a:latin typeface="Calibri"/>
              </a:rPr>
              <a:t>All 19 Interests — Ranked by Member Votes  (18 responses)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D6143-BCC7-717A-DDF3-B710CF700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Programs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61909C-2BF2-BC88-F7BC-E4124A59B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50438"/>
              </p:ext>
            </p:extLst>
          </p:nvPr>
        </p:nvGraphicFramePr>
        <p:xfrm>
          <a:off x="2484638" y="2270234"/>
          <a:ext cx="6102044" cy="4487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9273">
                  <a:extLst>
                    <a:ext uri="{9D8B030D-6E8A-4147-A177-3AD203B41FA5}">
                      <a16:colId xmlns:a16="http://schemas.microsoft.com/office/drawing/2014/main" val="2719018906"/>
                    </a:ext>
                  </a:extLst>
                </a:gridCol>
                <a:gridCol w="2601565">
                  <a:extLst>
                    <a:ext uri="{9D8B030D-6E8A-4147-A177-3AD203B41FA5}">
                      <a16:colId xmlns:a16="http://schemas.microsoft.com/office/drawing/2014/main" val="2457136317"/>
                    </a:ext>
                  </a:extLst>
                </a:gridCol>
                <a:gridCol w="2411206">
                  <a:extLst>
                    <a:ext uri="{9D8B030D-6E8A-4147-A177-3AD203B41FA5}">
                      <a16:colId xmlns:a16="http://schemas.microsoft.com/office/drawing/2014/main" val="1771399319"/>
                    </a:ext>
                  </a:extLst>
                </a:gridCol>
              </a:tblGrid>
              <a:tr h="44072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Month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Program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Comments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3545846438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January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Winter Field Day Preparation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2413738894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February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Station Grounding and Lightning Protection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Getting ready for Spring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1465519704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March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Northeast FM Repeater Association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UHF Statewide Communications System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2744481507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April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Building Wire Antennas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Different wire antennas and performance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1021052562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May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Digital Voice: D-Star and DMR systems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Integrating different modes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3986250824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June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Field Day Preparation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Field Day - June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747527046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July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DX Deep Dive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Getting started Dxing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1705501926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August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POTA 101: Parks on the Air</a:t>
                      </a:r>
                      <a:endParaRPr lang="en-US" sz="7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3374160263"/>
                  </a:ext>
                </a:extLst>
              </a:tr>
              <a:tr h="42201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September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Intro to FT8 &amp; WSJTx</a:t>
                      </a:r>
                      <a:endParaRPr lang="en-US" sz="7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Walk through the WSJT-X software, explain the FT8 protocol</a:t>
                      </a:r>
                      <a:br>
                        <a:rPr lang="en-US" sz="700" u="none" strike="noStrike">
                          <a:effectLst/>
                        </a:rPr>
                      </a:br>
                      <a:r>
                        <a:rPr lang="en-US" sz="700" u="none" strike="noStrike">
                          <a:effectLst/>
                        </a:rPr>
                        <a:t>protocol,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2290158664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October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 gridSpan="2"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Running a Net: NCS Training &amp; Traffic Handling</a:t>
                      </a:r>
                      <a:endParaRPr lang="en-US" sz="7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918492"/>
                  </a:ext>
                </a:extLst>
              </a:tr>
              <a:tr h="32177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November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ARES &amp; Emergency Communications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Updated for Vermont and what STARC can do to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164020104"/>
                  </a:ext>
                </a:extLst>
              </a:tr>
              <a:tr h="4074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December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Volunteer Examiner Program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Program purpose, how to become an Examiner, Testing process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5" marR="4935" marT="4935" marB="0" anchor="b"/>
                </a:tc>
                <a:extLst>
                  <a:ext uri="{0D108BD9-81ED-4DB2-BD59-A6C34878D82A}">
                    <a16:rowId xmlns:a16="http://schemas.microsoft.com/office/drawing/2014/main" val="1439475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648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4E5C-CC85-B4BE-18A2-BA8644F8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Operating Events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B7A1A2-9825-763C-38EF-3C6EC47B6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05264"/>
              </p:ext>
            </p:extLst>
          </p:nvPr>
        </p:nvGraphicFramePr>
        <p:xfrm>
          <a:off x="1229710" y="2235855"/>
          <a:ext cx="8607972" cy="4522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6605">
                  <a:extLst>
                    <a:ext uri="{9D8B030D-6E8A-4147-A177-3AD203B41FA5}">
                      <a16:colId xmlns:a16="http://schemas.microsoft.com/office/drawing/2014/main" val="2513447310"/>
                    </a:ext>
                  </a:extLst>
                </a:gridCol>
                <a:gridCol w="3669950">
                  <a:extLst>
                    <a:ext uri="{9D8B030D-6E8A-4147-A177-3AD203B41FA5}">
                      <a16:colId xmlns:a16="http://schemas.microsoft.com/office/drawing/2014/main" val="1699304583"/>
                    </a:ext>
                  </a:extLst>
                </a:gridCol>
                <a:gridCol w="3401417">
                  <a:extLst>
                    <a:ext uri="{9D8B030D-6E8A-4147-A177-3AD203B41FA5}">
                      <a16:colId xmlns:a16="http://schemas.microsoft.com/office/drawing/2014/main" val="1284380940"/>
                    </a:ext>
                  </a:extLst>
                </a:gridCol>
              </a:tblGrid>
              <a:tr h="3478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Month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Operating Event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Comments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808863004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January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Winter Field Day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221756716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February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HAM-CON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Colchester - multiple programs, people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02801735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March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None this month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3477915626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April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Ham Radio Open House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ARRL Event - set up station at VFW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70935990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May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POTA: Parks on the Air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POTA Activation: Lake Carmi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52070876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June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Field Day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Field Day - June 27, 28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044252380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July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SOTA - Summits on the Air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Jay Peak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2308288241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August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POTA: Parks on the Air</a:t>
                      </a:r>
                      <a:endParaRPr lang="en-US" sz="7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POTA Activation: Kill Kare State Park </a:t>
                      </a:r>
                      <a:endParaRPr lang="en-US" sz="6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826187201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September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W1AW/1 Operation</a:t>
                      </a:r>
                      <a:endParaRPr lang="en-US" sz="7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September 23-29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3459294920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October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Satellite Live Demonstration Pass</a:t>
                      </a:r>
                      <a:endParaRPr lang="en-US" sz="700" b="0" i="0" u="none" strike="noStrike">
                        <a:solidFill>
                          <a:srgbClr val="4444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Pick a site; demonstration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615191384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 dirty="0">
                          <a:effectLst/>
                        </a:rPr>
                        <a:t>November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1523374323"/>
                  </a:ext>
                </a:extLst>
              </a:tr>
              <a:tr h="34786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December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700" u="none" strike="noStrike">
                          <a:effectLst/>
                        </a:rPr>
                        <a:t>TBD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54" marR="5054" marT="5054" marB="0" anchor="b"/>
                </a:tc>
                <a:extLst>
                  <a:ext uri="{0D108BD9-81ED-4DB2-BD59-A6C34878D82A}">
                    <a16:rowId xmlns:a16="http://schemas.microsoft.com/office/drawing/2014/main" val="4180049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938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18C3-8002-FF40-B148-6DD09F2F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in-person get togethers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89826-3244-C67C-193E-662E57CBB572}"/>
              </a:ext>
            </a:extLst>
          </p:cNvPr>
          <p:cNvSpPr txBox="1"/>
          <p:nvPr/>
        </p:nvSpPr>
        <p:spPr>
          <a:xfrm>
            <a:off x="693683" y="242789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21</a:t>
            </a:r>
            <a:r>
              <a:rPr lang="en-US" baseline="30000" dirty="0"/>
              <a:t>st</a:t>
            </a:r>
            <a:r>
              <a:rPr lang="en-US" dirty="0"/>
              <a:t> – Tim’s in St. Albans 9:30 – 11:00 Breakfast</a:t>
            </a:r>
          </a:p>
          <a:p>
            <a:r>
              <a:rPr lang="en-US" dirty="0"/>
              <a:t>June 20</a:t>
            </a:r>
            <a:r>
              <a:rPr lang="en-US" baseline="30000" dirty="0"/>
              <a:t>th</a:t>
            </a:r>
            <a:r>
              <a:rPr lang="en-US" dirty="0"/>
              <a:t> – Station visit and grilling at K9JY’s – 12:00 Noon to 3:00 PM</a:t>
            </a:r>
          </a:p>
          <a:p>
            <a:r>
              <a:rPr lang="en-US" dirty="0"/>
              <a:t>September 19</a:t>
            </a:r>
            <a:r>
              <a:rPr lang="en-US" baseline="30000" dirty="0"/>
              <a:t>th</a:t>
            </a:r>
            <a:r>
              <a:rPr lang="en-US" dirty="0"/>
              <a:t> -- Tim’s in St. Albans 9:30 – 11:00 Breakfast</a:t>
            </a:r>
          </a:p>
          <a:p>
            <a:r>
              <a:rPr lang="en-US" dirty="0"/>
              <a:t>December 19</a:t>
            </a:r>
            <a:r>
              <a:rPr lang="en-US" baseline="30000" dirty="0"/>
              <a:t>th</a:t>
            </a:r>
            <a:r>
              <a:rPr lang="en-US" dirty="0"/>
              <a:t> – Tim’s in St. Albans 9:30 – 11:00 Breakfast</a:t>
            </a:r>
          </a:p>
        </p:txBody>
      </p:sp>
    </p:spTree>
    <p:extLst>
      <p:ext uri="{BB962C8B-B14F-4D97-AF65-F5344CB8AC3E}">
        <p14:creationId xmlns:p14="http://schemas.microsoft.com/office/powerpoint/2010/main" val="135600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B921-D6C4-9CC9-0E41-81A1D0C9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FD712-2ACB-51EF-9D9C-7B9E5C46A9AF}"/>
              </a:ext>
            </a:extLst>
          </p:cNvPr>
          <p:cNvSpPr txBox="1"/>
          <p:nvPr/>
        </p:nvSpPr>
        <p:spPr>
          <a:xfrm>
            <a:off x="1154954" y="2532993"/>
            <a:ext cx="9250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First Quarter get-together on March 21, 9:30 – 11:00 AM at Tim’s in St. Albans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This is the same weekend as the VE Exams, which start at 9:00 AM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Prefer to have you RSVP so that we can tell them how many people as it is busy on Saturday.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RSVP to Scot, K9JY at scot@k9jy.com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45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6625-E30D-9E25-FB3F-8626F3B1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– Northeast FM Repeater Assoc.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C004E-E931-2BBA-6E85-1169419C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Describing the linked UHF radio system that provides state-wide radio coverage.</a:t>
            </a:r>
          </a:p>
          <a:p>
            <a:pPr marL="0" indent="0">
              <a:buNone/>
            </a:pPr>
            <a:r>
              <a:rPr lang="en-US" dirty="0"/>
              <a:t>By Mike, N1FBZ</a:t>
            </a:r>
          </a:p>
        </p:txBody>
      </p:sp>
    </p:spTree>
    <p:extLst>
      <p:ext uri="{BB962C8B-B14F-4D97-AF65-F5344CB8AC3E}">
        <p14:creationId xmlns:p14="http://schemas.microsoft.com/office/powerpoint/2010/main" val="331913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7264-CE3C-D6F1-F0F7-0A499577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40478-0D5F-CDD5-BDD0-086F475E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Treasurer Report</a:t>
            </a:r>
          </a:p>
          <a:p>
            <a:r>
              <a:rPr lang="en-US" dirty="0"/>
              <a:t>DX Report</a:t>
            </a:r>
          </a:p>
          <a:p>
            <a:r>
              <a:rPr lang="en-US" dirty="0"/>
              <a:t>Contesting Report</a:t>
            </a:r>
          </a:p>
          <a:p>
            <a:r>
              <a:rPr lang="en-US" dirty="0"/>
              <a:t>Old Business</a:t>
            </a:r>
          </a:p>
          <a:p>
            <a:r>
              <a:rPr lang="en-US" dirty="0"/>
              <a:t>New Business</a:t>
            </a:r>
          </a:p>
          <a:p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19458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9B6C-BCFB-3C69-141E-A3307883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 Report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452381-C2D7-DAF1-FB4E-D5E6506FD8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70" y="2386584"/>
            <a:ext cx="4855779" cy="44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53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EDF406-0477-E03B-3318-04EB777F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603" y="2120213"/>
            <a:ext cx="6868114" cy="4638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E4A355-8357-BF8F-7370-E0E7784F13B6}"/>
              </a:ext>
            </a:extLst>
          </p:cNvPr>
          <p:cNvSpPr txBox="1"/>
          <p:nvPr/>
        </p:nvSpPr>
        <p:spPr>
          <a:xfrm>
            <a:off x="9111522" y="2302515"/>
            <a:ext cx="213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STARC</a:t>
            </a:r>
          </a:p>
          <a:p>
            <a:pPr algn="ctr"/>
            <a:r>
              <a:rPr lang="en-US" sz="2000" dirty="0"/>
              <a:t>Financial report January 1 through March 11, 2026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DB31E-35F9-F26E-4E53-29A8554FF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 Report (cont’d)</a:t>
            </a:r>
          </a:p>
        </p:txBody>
      </p:sp>
    </p:spTree>
    <p:extLst>
      <p:ext uri="{BB962C8B-B14F-4D97-AF65-F5344CB8AC3E}">
        <p14:creationId xmlns:p14="http://schemas.microsoft.com/office/powerpoint/2010/main" val="2952920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1AC6-89D6-E28B-0899-65006DDD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DX Report – Bouvet Island 3Y0K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43FAF8-092F-917E-CDC7-DD4C47592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15" y="2635031"/>
            <a:ext cx="5621885" cy="316512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91051F-1091-E4F4-4DEE-B51289BF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537" y="2635031"/>
            <a:ext cx="5535070" cy="311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81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463B-BD48-358A-5AF2-01A4A1A0E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Bouvet Island statistics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31FD92-5E4D-349D-C28D-D4FEC28D0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72" y="2291255"/>
            <a:ext cx="10979855" cy="20248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7A7347-EFE9-2163-4FB4-5A0DD4628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2" y="4403834"/>
            <a:ext cx="10979855" cy="22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307F-EF34-4434-3807-2BF1FE31A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</a:t>
            </a:r>
            <a:r>
              <a:rPr lang="en-US" dirty="0" err="1"/>
              <a:t>DXpeditions</a:t>
            </a:r>
            <a:r>
              <a:rPr lang="en-US" dirty="0"/>
              <a:t>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F4049C-11E9-1382-BAA8-1058E2B0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69" y="2333295"/>
            <a:ext cx="11531861" cy="38041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51F8B-BBC4-6679-FA5F-10EBDADF3126}"/>
              </a:ext>
            </a:extLst>
          </p:cNvPr>
          <p:cNvSpPr txBox="1"/>
          <p:nvPr/>
        </p:nvSpPr>
        <p:spPr>
          <a:xfrm>
            <a:off x="336332" y="6316717"/>
            <a:ext cx="590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https://www.ng3k.com/Misc/</a:t>
            </a:r>
            <a:r>
              <a:rPr lang="en-US" dirty="0" err="1"/>
              <a:t>adxo.html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3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FB59-CDA4-1D96-5877-2CFB9B69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SOTA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EA62-960E-568D-3E66-71290873A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Friday, Mar 13, 1600 UTC</a:t>
            </a:r>
            <a:r>
              <a:rPr lang="en-US" dirty="0"/>
              <a:t> </a:t>
            </a:r>
            <a:r>
              <a:rPr lang="en-US" b="1" dirty="0"/>
              <a:t>KC1MXB</a:t>
            </a:r>
            <a:r>
              <a:rPr lang="en-US" dirty="0"/>
              <a:t>, JB on Ludlow Mtn., VT 144.200 SSB &amp; 144.100 CW</a:t>
            </a:r>
          </a:p>
          <a:p>
            <a:r>
              <a:rPr lang="en-US" dirty="0"/>
              <a:t>SOTA ref W1/GM-037, grid FN33oj 5 Watts Arrow 4 element Horizontal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Friday, Mar 13, 1600 UTC, K2CPT</a:t>
            </a:r>
            <a:r>
              <a:rPr lang="en-US" dirty="0"/>
              <a:t>, Scott on Buck Mt, in the NY Catskills near Lake George </a:t>
            </a:r>
          </a:p>
          <a:p>
            <a:r>
              <a:rPr lang="en-US" dirty="0"/>
              <a:t>144.200 SSB &amp; 144.100 CW, W2/GA-077, grid FN 33em </a:t>
            </a:r>
          </a:p>
          <a:p>
            <a:endParaRPr lang="en-US" dirty="0"/>
          </a:p>
          <a:p>
            <a:r>
              <a:rPr lang="en-US" b="1" dirty="0"/>
              <a:t>Sunday, Mar 15th at 1700 UTC, K1RID</a:t>
            </a:r>
            <a:r>
              <a:rPr lang="en-US" dirty="0"/>
              <a:t>, Ed on Mount Shaw, Tuftonboro, NH 144.200 SSB &amp; 144.100 </a:t>
            </a:r>
          </a:p>
          <a:p>
            <a:r>
              <a:rPr lang="en-US" dirty="0"/>
              <a:t>CW SOTA ref W1/NL-001 grid FN43ir  5 watts to 2 element horizontal beam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4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3820-B02E-DA4B-1CC7-4C58A66A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Contest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18AFC-683C-7D32-0756-C80AEAF7F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ARRL DX SSB contest this past weekend</a:t>
            </a:r>
          </a:p>
          <a:p>
            <a:r>
              <a:rPr lang="en-US" dirty="0"/>
              <a:t>CQ WW WPX Contest, SSB 0000Z March 28</a:t>
            </a:r>
            <a:r>
              <a:rPr lang="en-US" baseline="30000" dirty="0"/>
              <a:t>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3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{13E87F1B-E93D-A343-9FF1-62C53505BFBD}tf10001076</Template>
  <TotalTime>2779</TotalTime>
  <Words>711</Words>
  <Application>Microsoft Macintosh PowerPoint</Application>
  <PresentationFormat>Widescreen</PresentationFormat>
  <Paragraphs>163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STARC March Meeting</vt:lpstr>
      <vt:lpstr>Agenda</vt:lpstr>
      <vt:lpstr>Treasurer Report</vt:lpstr>
      <vt:lpstr>Treasurer Report (cont’d)</vt:lpstr>
      <vt:lpstr>DX Report – Bouvet Island 3Y0K</vt:lpstr>
      <vt:lpstr>Bouvet Island statistics</vt:lpstr>
      <vt:lpstr>Upcoming DXpeditions </vt:lpstr>
      <vt:lpstr>SOTA Alerts</vt:lpstr>
      <vt:lpstr>Contest Report</vt:lpstr>
      <vt:lpstr>Old Business – STARC 2026 Plan</vt:lpstr>
      <vt:lpstr>PowerPoint Presentation</vt:lpstr>
      <vt:lpstr>Proposed Programs</vt:lpstr>
      <vt:lpstr>Proposed Operating Events </vt:lpstr>
      <vt:lpstr>Quarterly in-person get togethers</vt:lpstr>
      <vt:lpstr>New Business</vt:lpstr>
      <vt:lpstr>Program – Northeast FM Repeater Assoc.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 Herrick</dc:creator>
  <cp:lastModifiedBy>Scot Herrick</cp:lastModifiedBy>
  <cp:revision>7</cp:revision>
  <dcterms:created xsi:type="dcterms:W3CDTF">2026-03-11T13:25:32Z</dcterms:created>
  <dcterms:modified xsi:type="dcterms:W3CDTF">2026-03-13T15:28:09Z</dcterms:modified>
</cp:coreProperties>
</file>